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75" r:id="rId22"/>
    <p:sldId id="276" r:id="rId23"/>
    <p:sldId id="277" r:id="rId24"/>
    <p:sldId id="278" r:id="rId25"/>
    <p:sldId id="279" r:id="rId26"/>
    <p:sldId id="288" r:id="rId27"/>
    <p:sldId id="286" r:id="rId28"/>
    <p:sldId id="280" r:id="rId29"/>
    <p:sldId id="281" r:id="rId30"/>
    <p:sldId id="289" r:id="rId31"/>
    <p:sldId id="290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B3D10-B6E8-4E82-823F-4786DD852FC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36BA-438D-4821-879A-57F0A9643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36BA-438D-4821-879A-57F0A96435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E1C1-F0A0-44E6-A827-CE7E34B5B29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E22D-803F-411E-A650-2AB4F80E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slike za prezentaciju\imag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ПРЕСЛИКАВАЊЕ </a:t>
            </a:r>
            <a:r>
              <a:rPr lang="en-US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ЧИСТОГ </a:t>
            </a:r>
            <a:r>
              <a:rPr lang="en-US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ЗАКОНА БРОЈЕВА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У ЗАКОНЕ ФИЗИЧКОГ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l="-1000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7889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Georgia"/>
                <a:ea typeface="Calibri"/>
                <a:cs typeface="Arial"/>
              </a:rPr>
              <a:t>	</a:t>
            </a:r>
            <a:r>
              <a:rPr lang="sr-Cyrl-C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/>
                <a:ea typeface="Calibri"/>
                <a:cs typeface="Arial"/>
              </a:rPr>
              <a:t>Са тачношћу сведену на три децимале (2,178) овде је за два чиниоца (</a:t>
            </a:r>
            <a:r>
              <a:rPr lang="sr-Latn-C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/>
                <a:ea typeface="Calibri"/>
                <a:cs typeface="Arial"/>
              </a:rPr>
              <a:t>Fi, 2</a:t>
            </a:r>
            <a:r>
              <a:rPr lang="sr-Cyrl-C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/>
                <a:ea typeface="Calibri"/>
                <a:cs typeface="Arial"/>
              </a:rPr>
              <a:t>) надмашена чувена Ојлерова формула.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Ljub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648200" cy="5257800"/>
          </a:xfrm>
          <a:prstGeom prst="rect">
            <a:avLst/>
          </a:prstGeom>
          <a:noFill/>
        </p:spPr>
      </p:pic>
      <p:pic>
        <p:nvPicPr>
          <p:cNvPr id="1027" name="Picture 3" descr="C:\Users\Ljuba\Desktop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r="-800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r="-1000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slike za prezentaciju\images 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1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287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	</a:t>
            </a:r>
            <a:r>
              <a:rPr lang="sr-Cyrl-C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У односу на формулу 2, формула 3 је проширена за следеће физичке константе: </a:t>
            </a:r>
            <a:r>
              <a:rPr lang="sr-Latn-C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h, c, R.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	</a:t>
            </a:r>
            <a:r>
              <a:rPr lang="sr-Cyrl-C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Формулу 3 смо назвали заједничка формула за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   </a:t>
            </a:r>
            <a:r>
              <a:rPr lang="sr-Cyrl-CS" sz="2400" b="1" dirty="0" smtClean="0">
                <a:solidFill>
                  <a:schemeClr val="accent6">
                    <a:lumMod val="75000"/>
                  </a:schemeClr>
                </a:solidFill>
                <a:latin typeface="Georgia"/>
                <a:ea typeface="Calibri"/>
                <a:cs typeface="Arial"/>
              </a:rPr>
              <a:t>константе. Она је отворена за даља проширења.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D:\slike za prezentaciju\images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r="-1000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670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2400" b="1" dirty="0" smtClean="0">
                <a:latin typeface="Georgia"/>
                <a:ea typeface="Calibri"/>
                <a:cs typeface="Arial"/>
              </a:rPr>
              <a:t>Користећи заједничку формулу</a:t>
            </a:r>
            <a:endParaRPr lang="en-US" sz="2400" b="1" dirty="0" smtClean="0">
              <a:latin typeface="Georgi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2400" b="1" dirty="0" smtClean="0">
                <a:latin typeface="Georgia"/>
                <a:ea typeface="Calibri"/>
                <a:cs typeface="Arial"/>
              </a:rPr>
              <a:t>можемо преко од</a:t>
            </a:r>
            <a:r>
              <a:rPr lang="sr-Latn-CS" sz="2400" b="1" dirty="0" smtClean="0">
                <a:latin typeface="Georgia"/>
                <a:ea typeface="Calibri"/>
                <a:cs typeface="Arial"/>
              </a:rPr>
              <a:t>a</a:t>
            </a:r>
            <a:r>
              <a:rPr lang="sr-Cyrl-CS" sz="2400" b="1" dirty="0" smtClean="0">
                <a:latin typeface="Georgia"/>
                <a:ea typeface="Calibri"/>
                <a:cs typeface="Arial"/>
              </a:rPr>
              <a:t>бране основе, на једноставан начин, израчунати све остале вредности:</a:t>
            </a:r>
            <a:endParaRPr lang="en-US" sz="2400" b="1" dirty="0" smtClean="0">
              <a:latin typeface="Georgi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latin typeface="Georgi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2400" b="1" dirty="0" smtClean="0">
                <a:latin typeface="Georgia"/>
                <a:ea typeface="Calibri"/>
                <a:cs typeface="Arial"/>
              </a:rPr>
              <a:t>	</a:t>
            </a:r>
            <a:r>
              <a:rPr lang="sr-Latn-CS" sz="2400" b="1" dirty="0" smtClean="0">
                <a:latin typeface="Georgia"/>
                <a:ea typeface="Calibri"/>
                <a:cs typeface="Arial"/>
              </a:rPr>
              <a:t>V = v · K               </a:t>
            </a:r>
            <a:r>
              <a:rPr lang="en-US" sz="2400" b="1" dirty="0" smtClean="0">
                <a:latin typeface="Georgia"/>
                <a:ea typeface="Calibri"/>
                <a:cs typeface="Arial"/>
              </a:rPr>
              <a:t>                                                   … 4</a:t>
            </a:r>
            <a:r>
              <a:rPr lang="sr-Latn-CS" sz="2400" b="1" dirty="0" smtClean="0">
                <a:latin typeface="Georgia"/>
                <a:ea typeface="Calibri"/>
                <a:cs typeface="Arial"/>
              </a:rPr>
              <a:t>                                                                                                            </a:t>
            </a:r>
            <a:endParaRPr lang="en-US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CS" sz="2400" b="1" dirty="0" smtClean="0">
                <a:latin typeface="Georgia"/>
                <a:ea typeface="Calibri"/>
                <a:cs typeface="Arial"/>
              </a:rPr>
              <a:t>	</a:t>
            </a:r>
            <a:r>
              <a:rPr lang="sr-Cyrl-CS" sz="2400" b="1" dirty="0" smtClean="0">
                <a:latin typeface="Georgia"/>
                <a:ea typeface="Calibri"/>
                <a:cs typeface="Arial"/>
              </a:rPr>
              <a:t>У овој једначини имамо:</a:t>
            </a:r>
            <a:endParaRPr lang="en-US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2400" b="1" dirty="0" smtClean="0">
                <a:latin typeface="Georgia"/>
                <a:ea typeface="Calibri"/>
                <a:cs typeface="Arial"/>
              </a:rPr>
              <a:t>	</a:t>
            </a:r>
            <a:r>
              <a:rPr lang="sr-Latn-CS" sz="2400" b="1" dirty="0" smtClean="0">
                <a:latin typeface="Georgia"/>
                <a:ea typeface="Calibri"/>
                <a:cs typeface="Arial"/>
              </a:rPr>
              <a:t>V – </a:t>
            </a:r>
            <a:r>
              <a:rPr lang="sr-Cyrl-CS" sz="2400" b="1" dirty="0" smtClean="0">
                <a:latin typeface="Georgia"/>
                <a:ea typeface="Calibri"/>
                <a:cs typeface="Arial"/>
              </a:rPr>
              <a:t>тражена вредност</a:t>
            </a:r>
            <a:endParaRPr lang="en-US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2400" b="1" dirty="0" smtClean="0">
                <a:latin typeface="Georgia"/>
                <a:ea typeface="Calibri"/>
                <a:cs typeface="Arial"/>
              </a:rPr>
              <a:t>	</a:t>
            </a:r>
            <a:r>
              <a:rPr lang="sr-Latn-CS" sz="2400" b="1" dirty="0" smtClean="0">
                <a:latin typeface="Georgia"/>
                <a:ea typeface="Calibri"/>
                <a:cs typeface="Arial"/>
              </a:rPr>
              <a:t>v – </a:t>
            </a:r>
            <a:r>
              <a:rPr lang="sr-Cyrl-CS" sz="2400" b="1" dirty="0" smtClean="0">
                <a:latin typeface="Georgia"/>
                <a:ea typeface="Calibri"/>
                <a:cs typeface="Arial"/>
              </a:rPr>
              <a:t>вредност коју смо узели као основу</a:t>
            </a:r>
            <a:endParaRPr lang="en-US" sz="24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2400" b="1" dirty="0" smtClean="0">
                <a:latin typeface="Georgia"/>
                <a:ea typeface="Calibri"/>
                <a:cs typeface="Arial"/>
              </a:rPr>
              <a:t>	К – константа која је произишла из односа свих осталих вредности.</a:t>
            </a:r>
            <a:endParaRPr lang="en-US" sz="2400" b="1" dirty="0" smtClean="0">
              <a:latin typeface="Georgi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latin typeface="Georgia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l="-1000" r="-1000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21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На овај начин заједничка формула за константе се своди на израз:</a:t>
            </a:r>
            <a:endParaRPr lang="en-US" sz="32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	</a:t>
            </a:r>
            <a:r>
              <a:rPr lang="sr-Latn-CS" sz="36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Km · Kf = 1          </a:t>
            </a:r>
            <a:r>
              <a:rPr lang="en-US" sz="36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     </a:t>
            </a:r>
            <a:r>
              <a:rPr lang="sr-Cyrl-RS" sz="36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 … 6</a:t>
            </a:r>
            <a:r>
              <a:rPr lang="sr-Latn-CS" sz="36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                                                                                         </a:t>
            </a:r>
            <a:endParaRPr lang="en-US" sz="3600" b="1" dirty="0" smtClean="0">
              <a:solidFill>
                <a:schemeClr val="bg1"/>
              </a:solidFill>
              <a:latin typeface="Cambria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mbria"/>
                <a:ea typeface="Times New Roman"/>
                <a:cs typeface="Arial"/>
              </a:rPr>
              <a:t>	</a:t>
            </a:r>
            <a:endParaRPr lang="sr-Cyrl-RS" sz="2000" b="1" dirty="0" smtClean="0">
              <a:solidFill>
                <a:schemeClr val="bg1"/>
              </a:solidFill>
              <a:latin typeface="Cambria"/>
              <a:ea typeface="Times New Roman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Општа математичка константа (</a:t>
            </a:r>
            <a:r>
              <a:rPr lang="sr-Latn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Km)</a:t>
            </a:r>
            <a:r>
              <a:rPr lang="sr-Cyrl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 и општа физичка константа </a:t>
            </a:r>
            <a:r>
              <a:rPr lang="sr-Latn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(Kf</a:t>
            </a:r>
            <a:r>
              <a:rPr lang="sr-Cyrl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) налазе се у реципрочном међусобном односу.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	</a:t>
            </a:r>
            <a:r>
              <a:rPr lang="sr-Cyrl-CS" sz="3200" b="1" dirty="0" smtClean="0">
                <a:solidFill>
                  <a:schemeClr val="bg1"/>
                </a:solidFill>
                <a:latin typeface="Georgia"/>
                <a:ea typeface="Times New Roman"/>
                <a:cs typeface="Arial"/>
              </a:rPr>
              <a:t>Тај однос остаје и кад се заједничка формула за константе прошири неким другим вредностима.</a:t>
            </a:r>
            <a:endParaRPr lang="en-US" sz="3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ska\HPIM4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267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Аутор: Дипл. инг Спасоје Влајић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Међународни центар за истраживање наслеђа Николе Тесле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Деспота Стефана 37, Београд, Србија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l="-1000" r="-1133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Значи, заједничка формула за константе се може проширити тако да обухвати златни пресек, најважније математичке константе, већину физичких константи и све једначине које у себи садрже златни пресек и те константе.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D:\zlatni presek\image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1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sr-Latn-R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l="-1000" t="-444" r="-67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sr-Latn-R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Georgia"/>
                <a:ea typeface="Calibri"/>
                <a:cs typeface="Arial"/>
              </a:rPr>
              <a:t>На основу изложених формула можемо претпоставити: математичка међузависност константи са енергијом и масом наговештава суштинско пресликавање Чистог закона бројева и симетрије у законе физичког света.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slike za prezentaciju\index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572000" cy="4876800"/>
          </a:xfrm>
          <a:prstGeom prst="rect">
            <a:avLst/>
          </a:prstGeom>
          <a:noFill/>
        </p:spPr>
      </p:pic>
      <p:pic>
        <p:nvPicPr>
          <p:cNvPr id="6147" name="Picture 3" descr="D:\zlatni presek\imag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Однос Чистог закона бројева и симетрије према законима физичког света испољава се на четири основна начина: 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1. Чисти закон бројева који не подлеже узрочно-последичним везама у четвородимензионалном простор-времену физичког света.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743200"/>
            <a:ext cx="91440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         2. Чисти закон бројева и симетрије који је преко неименованих бројева пресликан у ред и законе физичког света.</a:t>
            </a:r>
            <a:endParaRPr lang="en-US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endParaRPr lang="en-US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          3. Чисти закон бројева и симетрије који је преко неименованих и именованих бројева пресликан у законе физичког света.</a:t>
            </a:r>
            <a:endParaRPr lang="en-US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endParaRPr lang="en-US" sz="24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4. Чисти закон бројева и симетрије који је, као праузор, а преко именованих бројева са физичким одредницама, пресликан у законе физичког света.</a:t>
            </a:r>
            <a:endParaRPr lang="en-US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Значи, Чисти закон бројева и симетрије повезује више са нижим димензијама и гласи: унутрашњи ред између неименованих бројева законито се пресликава у односе између појава материјалне стварности испољене преко неименованих бројева и именованих бројева повезаних са физичким мерама. 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D:\slike za prezentaciju\images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like za prezentaciju\images 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44957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Онај ко повеже математичке са физичким константама повезаће више са нижим димензијама, смисао са узрочно-последичним везама, свест са материјом и, како то сматра П. Плинта, ствараће чуда помоћу бројева (2). Пронашли смо ту везу и практично је разрађујемо у технологији свести.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Закључак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  <a:endParaRPr lang="sr-Cyrl-R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На основама изложених открића износимо претпоставке које могу бити путоказ ка даљим истраживањима: 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1. Математичке и физичке констнте, као и енергија електрона код атома водоника имају своју посебну вредност која обједињује вредности осталих константи тако да свака појединачна вредност произилази из свих осталих. 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2. Заједничка формула за константе показује јединство посебног и општег, делова са целином, а наговештава и самоувођење реда из нереда.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Тај образац је на линији холистичко-фракталног приступа (7). 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3. Из заједничке формуле за константе произилази правило: опште математичке константе и опште физичке константе су у реципрочном односу. 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4. Заједничка формула за константе обухвата једначине које су повезане са обухваћеним константама, а тиме и законе о којима говоре те једначине.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               5.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Математичке константе и златни пресек налазе се у рачунској међузависности са физичким константама, а све то са енергијом, масом и другим физичким чиниоцима. </a:t>
            </a:r>
          </a:p>
          <a:p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6.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Заједничка формула за константе и њена веза са енергијом наговештава пресликавање из пете димензије смисаоних односа у четвородимензионално простор-време узрочно-последичних веза. То је и пресликавање израчунатих у измерене вредности. 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7.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Једно од основних начела у природи може бити пресликавање Чистог закона бројева и симетрије у законе физичког света.</a:t>
            </a:r>
          </a:p>
          <a:p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Претпостављену силу и енергију које врше то пресликавање назвали смо Чиста сила и енергија бројева. У неким појавама она се поклапа са силом и енергијом значења која врши смисаоно поклапање мисли и догађаја, Јунгов синхроницитет.</a:t>
            </a:r>
          </a:p>
          <a:p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Заједничка формула за константе и енергију и пресликавање Чистог закона бројева и симетрије, вероватно су повезани са јединственим пољем сила, а оно са силом значења и са садржајима свести као што су мисли, мисаоне слике, намере...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Циљ ових сазнања су нове технологије. Једна од њих је технологија свести која преко мисаоних образаца тежи да практично користи „Чисту енергију бројева“ и силу значења за вољно изазивање истовремене подударности мисли и догађаја кад нису повезане на узрочно-последичан начин.</a:t>
            </a:r>
          </a:p>
        </p:txBody>
      </p:sp>
      <p:pic>
        <p:nvPicPr>
          <p:cNvPr id="3074" name="Picture 2" descr="D:\slike za prezentaciju\images 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3238500" cy="3733800"/>
          </a:xfrm>
          <a:prstGeom prst="rect">
            <a:avLst/>
          </a:prstGeom>
          <a:noFill/>
        </p:spPr>
      </p:pic>
      <p:pic>
        <p:nvPicPr>
          <p:cNvPr id="3075" name="Picture 3" descr="D:\slike za prezentaciju\images 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895601" cy="3733800"/>
          </a:xfrm>
          <a:prstGeom prst="rect">
            <a:avLst/>
          </a:prstGeom>
          <a:noFill/>
        </p:spPr>
      </p:pic>
      <p:pic>
        <p:nvPicPr>
          <p:cNvPr id="3076" name="Picture 4" descr="D:\slike za prezentaciju\images 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124200"/>
            <a:ext cx="2819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like za prezentaciju\images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276600"/>
            <a:ext cx="9144000" cy="35548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У овом раду говоримо о заједничкој формули која доводи у математичку међузависност најзначајније математичке константе (</a:t>
            </a:r>
            <a:r>
              <a:rPr lang="sr-Latn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Pi, e, i), </a:t>
            </a:r>
            <a:r>
              <a:rPr lang="sr-Cyrl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златни пресек (</a:t>
            </a:r>
            <a:r>
              <a:rPr lang="sr-Latn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Fi)</a:t>
            </a:r>
            <a:r>
              <a:rPr lang="sr-Cyrl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, основне математичке јединице (1, 0-1), први прости број (2), најзначајније константе квантне физике (</a:t>
            </a:r>
            <a:r>
              <a:rPr lang="sr-Latn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h, c, R)</a:t>
            </a:r>
            <a:r>
              <a:rPr lang="sr-Cyrl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, гравитациону константу (</a:t>
            </a:r>
            <a:r>
              <a:rPr lang="sr-Latn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G)</a:t>
            </a:r>
            <a:r>
              <a:rPr lang="sr-Cyrl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, Планкову дужину </a:t>
            </a:r>
            <a:r>
              <a:rPr lang="sr-Latn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(Lp)</a:t>
            </a:r>
            <a:r>
              <a:rPr lang="sr-Cyrl-CS" sz="2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 и друге физичке константе. Формула се може проширити и на једначине које описују законе у физичком свету.</a:t>
            </a:r>
            <a:endParaRPr lang="en-US" sz="2500" b="1" dirty="0">
              <a:solidFill>
                <a:schemeClr val="accent4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like za prezentaciju\images 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Практичне огледе о утицају мисли, заправо енергије можданих зрачења, на догађаје вршимо у „Међународном центру за истраживање наслеђа Николе Тесле“(Београд). Ови огледи трају преко годину дана са више од 2500 учесника. Они су и сведоци успешне примене технологије свести у свакодневном животу.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like za prezentaciju\images 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6576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Зачета код питагорејаца, а оснажена у савременој физици свести, технологија бројева, као огранак технологије свести, унапредиће наше могућности да непосредном енергијом мисли (можданих зрачења) управљамо са силама, енергијама и догађајима у физичком свету</a:t>
            </a:r>
            <a:r>
              <a:rPr lang="en-US" sz="28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juba\Desktop\MNC 10.09.2014\HPIM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FF00"/>
                </a:solidFill>
              </a:rPr>
              <a:t>ХВАЛА ШТО УЧЕСТВУЈЕТЕ </a:t>
            </a:r>
          </a:p>
          <a:p>
            <a:pPr algn="ctr"/>
            <a:r>
              <a:rPr lang="sr-Cyrl-RS" sz="3600" b="1" dirty="0" smtClean="0">
                <a:solidFill>
                  <a:srgbClr val="FFFF00"/>
                </a:solidFill>
              </a:rPr>
              <a:t>У НАШЕМ  ЗАЈЕДНИЧКОМ ПОДУХВАТУ!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ike za prezentaciju\images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0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029200"/>
            <a:ext cx="9144000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Претпоставили смо да то откриће има дубљи садржај повезан са пресликавањем „Чистог закона бројева“ у законе физичког света што омогућује нова сазнања и технологије.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CS" sz="2800" b="1" dirty="0" smtClean="0">
                <a:solidFill>
                  <a:srgbClr val="7030A0"/>
                </a:solidFill>
                <a:latin typeface="Georgia" pitchFamily="18" charset="0"/>
              </a:rPr>
              <a:t>Један од најпознатијих филозофа, Кант, затим један од најзначајнијих физичара, Њутн, и један од највећих проналазача Тесла, припадају оној струји која сматра да постоји скривено Божје устројство света засновано на законима различитим од оних које познајемо.</a:t>
            </a:r>
            <a:endParaRPr lang="en-US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0" name="Picture 2" descr="D:\zlatni presek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590800" cy="4114800"/>
          </a:xfrm>
          <a:prstGeom prst="rect">
            <a:avLst/>
          </a:prstGeom>
          <a:noFill/>
        </p:spPr>
      </p:pic>
      <p:pic>
        <p:nvPicPr>
          <p:cNvPr id="2051" name="Picture 3" descr="D:\zlatni presek\images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43200"/>
            <a:ext cx="2667000" cy="4114800"/>
          </a:xfrm>
          <a:prstGeom prst="rect">
            <a:avLst/>
          </a:prstGeom>
          <a:noFill/>
        </p:spPr>
      </p:pic>
      <p:pic>
        <p:nvPicPr>
          <p:cNvPr id="2052" name="Picture 4" descr="D:\zlatni presek\images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3581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tagorejski znak\HPIM5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648200"/>
            <a:ext cx="9144000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У једном од својих огранака таква размишљања воде до питагорејских схватања о „Чистом закону бројева и симетрије“. Тај закон је праобразац чији се садржаји пресликавају у законе физичког света.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ke za prezentaciju\images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0"/>
            <a:ext cx="3581400" cy="69865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У складу са таквим углом посматрања можемо претпоставити: </a:t>
            </a:r>
            <a:r>
              <a:rPr lang="sr-Cyrl-RS" sz="2800" b="1" dirty="0" smtClean="0">
                <a:solidFill>
                  <a:srgbClr val="FFFF00"/>
                </a:solidFill>
                <a:latin typeface="Georgia" pitchFamily="18" charset="0"/>
              </a:rPr>
              <a:t>ч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исти закон бројева се односи на закониту расподелу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бројева која се, као праузор, пресликава у правила,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законе и начела физичког света.</a:t>
            </a:r>
            <a:endParaRPr lang="en-US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Једну од потврда за наведене претпоставке потражили смо у односу математичких константи према физичким константама.</a:t>
            </a:r>
            <a:endParaRPr lang="en-US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Ljuba\Desktop\New folder\Pi-symbo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1447800" cy="2381250"/>
          </a:xfrm>
          <a:prstGeom prst="rect">
            <a:avLst/>
          </a:prstGeom>
          <a:noFill/>
        </p:spPr>
      </p:pic>
      <p:pic>
        <p:nvPicPr>
          <p:cNvPr id="2052" name="Picture 4" descr="C:\Users\Ljuba\Desktop\New folder\image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1905000" cy="2514600"/>
          </a:xfrm>
          <a:prstGeom prst="rect">
            <a:avLst/>
          </a:prstGeom>
          <a:noFill/>
        </p:spPr>
      </p:pic>
      <p:pic>
        <p:nvPicPr>
          <p:cNvPr id="2053" name="Picture 5" descr="C:\Users\Ljuba\Desktop\New folder\image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09800"/>
            <a:ext cx="2895600" cy="2209800"/>
          </a:xfrm>
          <a:prstGeom prst="rect">
            <a:avLst/>
          </a:prstGeom>
          <a:noFill/>
        </p:spPr>
      </p:pic>
      <p:pic>
        <p:nvPicPr>
          <p:cNvPr id="2054" name="Picture 6" descr="C:\Users\Ljuba\Desktop\New folder\images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743200"/>
            <a:ext cx="1981200" cy="1981200"/>
          </a:xfrm>
          <a:prstGeom prst="rect">
            <a:avLst/>
          </a:prstGeom>
          <a:noFill/>
        </p:spPr>
      </p:pic>
      <p:pic>
        <p:nvPicPr>
          <p:cNvPr id="2055" name="Picture 7" descr="C:\Users\Ljuba\Desktop\New folder\images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800601"/>
            <a:ext cx="2619375" cy="2057400"/>
          </a:xfrm>
          <a:prstGeom prst="rect">
            <a:avLst/>
          </a:prstGeom>
          <a:noFill/>
        </p:spPr>
      </p:pic>
      <p:pic>
        <p:nvPicPr>
          <p:cNvPr id="2056" name="Picture 8" descr="C:\Users\Ljuba\Desktop\New folder\images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00" y="4800601"/>
            <a:ext cx="2705100" cy="2057400"/>
          </a:xfrm>
          <a:prstGeom prst="rect">
            <a:avLst/>
          </a:prstGeom>
          <a:noFill/>
        </p:spPr>
      </p:pic>
      <p:pic>
        <p:nvPicPr>
          <p:cNvPr id="2058" name="Picture 10" descr="C:\Users\Ljuba\Desktop\New folder\images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53000"/>
            <a:ext cx="1828800" cy="1905000"/>
          </a:xfrm>
          <a:prstGeom prst="rect">
            <a:avLst/>
          </a:prstGeom>
          <a:noFill/>
        </p:spPr>
      </p:pic>
      <p:pic>
        <p:nvPicPr>
          <p:cNvPr id="2059" name="Picture 11" descr="C:\Users\Ljuba\Desktop\New folder\images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4953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30480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 l="-1000" r="-1000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608</Words>
  <Application>Microsoft Office PowerPoint</Application>
  <PresentationFormat>On-screen Show (4:3)</PresentationFormat>
  <Paragraphs>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Ljuba</dc:creator>
  <cp:lastModifiedBy>Zlatko Scepanovic</cp:lastModifiedBy>
  <cp:revision>106</cp:revision>
  <dcterms:created xsi:type="dcterms:W3CDTF">2014-07-31T15:47:00Z</dcterms:created>
  <dcterms:modified xsi:type="dcterms:W3CDTF">2015-06-19T18:21:43Z</dcterms:modified>
  <cp:contentStatus/>
</cp:coreProperties>
</file>